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A76315-CBF9-46D5-BA3E-D94811D2B869}" v="1" dt="2024-08-30T17:53:13.2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14" autoAdjust="0"/>
    <p:restoredTop sz="93780" autoAdjust="0"/>
  </p:normalViewPr>
  <p:slideViewPr>
    <p:cSldViewPr snapToGrid="0">
      <p:cViewPr varScale="1">
        <p:scale>
          <a:sx n="104" d="100"/>
          <a:sy n="104" d="100"/>
        </p:scale>
        <p:origin x="15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4F1F6-B64B-42EF-BE31-AD0492F354B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66F8B-6B9E-495F-BD79-DAC6FF86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82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E66F8B-6B9E-495F-BD79-DAC6FF8670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64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47C2F-D597-6879-E791-D6140AA54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637AAD-2CFC-3A81-516A-95B9757D7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6BC7F-A5BE-BD05-DC90-7E71D7CB9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A16-D566-42DC-968D-7E10EC07B59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6D8D3-3807-F0CB-9417-5A9F1DEB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9D6BD-FCB1-C311-4CB5-8CE6B3D11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FBFD1-EBBC-48D6-B748-A44B8C25B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6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91579-2549-5CE9-4C5B-2585FA583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03048-F70F-4E7C-0440-BADBB0AEA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F8A5A-ECA5-A490-3287-4EBADB121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A16-D566-42DC-968D-7E10EC07B59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F0C98-E777-4D4A-EAD5-E4CFC9A4F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6D421-C186-3728-C40D-24B37D54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FBFD1-EBBC-48D6-B748-A44B8C25B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0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6001CB-0DA0-2D33-4A80-12D2BE60CE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A09E50-2257-3ECF-E660-9C2582D8D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6A519-B9EA-01C2-AF84-F708F601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A16-D566-42DC-968D-7E10EC07B59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9671D-2E06-0CC3-2198-F71F0E866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B1D5F-0DEA-0C2D-6597-C421B36D2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FBFD1-EBBC-48D6-B748-A44B8C25B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2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2F76A-1770-699B-A18E-B5C438F93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373F4-BA85-5001-17E7-C16FF151A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7CBB4-5A73-2DF9-4844-DC20FF86E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A16-D566-42DC-968D-7E10EC07B59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4C92C-884F-5929-7CD4-F066FCCA5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D5F04-B181-816D-8F52-B47B9FE3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FBFD1-EBBC-48D6-B748-A44B8C25B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2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C7DF2-20C6-B620-385F-7C4C8751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1C812-6676-F484-A3D3-80DC92739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6DBAD-C549-443E-2E8B-FE702CA59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A16-D566-42DC-968D-7E10EC07B59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EED19-FF07-15D5-BBDD-C22AFB920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A896F-3EB3-7F3E-0941-13A11A69A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FBFD1-EBBC-48D6-B748-A44B8C25B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8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78632-56ED-DF5E-D50C-8D2C7ACA5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F2C62-22E0-3D38-49C2-72461EF7DA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8664BF-D508-6C7F-CDE0-3AFC8D763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9A6244-7A27-1F10-5C2F-30E94E2A9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A16-D566-42DC-968D-7E10EC07B59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CF2F3-6A2E-9C0C-1D1D-3E7943E33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862CE7-549B-DFE2-C32C-B7F9CF79F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FBFD1-EBBC-48D6-B748-A44B8C25B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1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A1F2A-AB59-6DC3-5FCA-1BEF7B52E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E559C-B628-B46A-81C5-5694DC758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1DA530-733D-C746-098E-8838E2298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37E048-4F09-6B0C-6CE1-C6AD7127A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6E51F4-7620-DC20-68B9-4C641A6AB6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EF4645-AC63-BECE-D0AC-AC7E6F28F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A16-D566-42DC-968D-7E10EC07B59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809B90-CAAB-BDE3-7A96-7520DB885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626A05-1860-FE27-8FD3-E84870B84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FBFD1-EBBC-48D6-B748-A44B8C25B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2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15C11-9380-E447-AC53-59998F9B6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98C285-E6DD-CB87-2367-7D81C82C4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A16-D566-42DC-968D-7E10EC07B59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A4D052-71E6-DE49-FEAC-EC5FBC63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0E8642-1823-0E20-D201-1EF9C7C1E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FBFD1-EBBC-48D6-B748-A44B8C25B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60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78D984-5B71-47E2-8F09-7ACF06D11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A16-D566-42DC-968D-7E10EC07B59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F87FF8-BDA9-6D10-8DA4-294E4D57E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2DDC3-2EE9-C652-EDAC-361CA93AB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FBFD1-EBBC-48D6-B748-A44B8C25B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59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8D4A2-317E-8BCB-781D-BDCA87BF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E92D2-9A12-791B-F815-E1272B7A1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893C64-1B1B-5C0C-8885-4A2DEFE3A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0BE119-0A42-A656-600A-532282789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A16-D566-42DC-968D-7E10EC07B59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586328-B596-0C61-27C7-8917DFC30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000EC-7BC1-60AF-E95D-A2454C98C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FBFD1-EBBC-48D6-B748-A44B8C25B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2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3E0DB-F91F-6B69-4F59-CE9AEFB43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88FF19-0526-89D2-6F97-DFB16CDEE8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28593D-32B4-3FE9-9075-CA26ED292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3BF8ED-C93D-F091-520A-286757856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A16-D566-42DC-968D-7E10EC07B59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8F0A55-A9CC-84B9-F419-B08DE7D19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56EA3D-649E-0D95-E6E4-982907741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FBFD1-EBBC-48D6-B748-A44B8C25B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3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4AB2C0-CBD4-062B-1EA4-49CCC6ECC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47893-3B3D-B55B-D71E-C3068717E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F13FD-181A-871F-B976-E6EE71D90E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A1A16-D566-42DC-968D-7E10EC07B59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C5EB3-ECE2-D16A-1D30-494838FC33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484DB-C989-30A6-BC52-7CE6373383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FBFD1-EBBC-48D6-B748-A44B8C25B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74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811AA-587F-94C9-7D02-2C22158E3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183" y="279353"/>
            <a:ext cx="11002468" cy="464802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Day 1- Tuesday, Sept. 10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2712EEF-0C0A-0BDE-A377-2C2F1D4CC0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927015"/>
              </p:ext>
            </p:extLst>
          </p:nvPr>
        </p:nvGraphicFramePr>
        <p:xfrm>
          <a:off x="204415" y="828168"/>
          <a:ext cx="11986953" cy="6130521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949995">
                  <a:extLst>
                    <a:ext uri="{9D8B030D-6E8A-4147-A177-3AD203B41FA5}">
                      <a16:colId xmlns:a16="http://schemas.microsoft.com/office/drawing/2014/main" val="500508712"/>
                    </a:ext>
                  </a:extLst>
                </a:gridCol>
                <a:gridCol w="1838974">
                  <a:extLst>
                    <a:ext uri="{9D8B030D-6E8A-4147-A177-3AD203B41FA5}">
                      <a16:colId xmlns:a16="http://schemas.microsoft.com/office/drawing/2014/main" val="2578285504"/>
                    </a:ext>
                  </a:extLst>
                </a:gridCol>
                <a:gridCol w="1702741">
                  <a:extLst>
                    <a:ext uri="{9D8B030D-6E8A-4147-A177-3AD203B41FA5}">
                      <a16:colId xmlns:a16="http://schemas.microsoft.com/office/drawing/2014/main" val="2915450074"/>
                    </a:ext>
                  </a:extLst>
                </a:gridCol>
                <a:gridCol w="1114250">
                  <a:extLst>
                    <a:ext uri="{9D8B030D-6E8A-4147-A177-3AD203B41FA5}">
                      <a16:colId xmlns:a16="http://schemas.microsoft.com/office/drawing/2014/main" val="1115537334"/>
                    </a:ext>
                  </a:extLst>
                </a:gridCol>
                <a:gridCol w="5380993">
                  <a:extLst>
                    <a:ext uri="{9D8B030D-6E8A-4147-A177-3AD203B41FA5}">
                      <a16:colId xmlns:a16="http://schemas.microsoft.com/office/drawing/2014/main" val="957169165"/>
                    </a:ext>
                  </a:extLst>
                </a:gridCol>
              </a:tblGrid>
              <a:tr h="436089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TOPIC</a:t>
                      </a:r>
                    </a:p>
                  </a:txBody>
                  <a:tcPr marL="79248" marR="79248" marT="39624" marB="39624" anchor="b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PRESENTERS</a:t>
                      </a:r>
                    </a:p>
                  </a:txBody>
                  <a:tcPr marL="79248" marR="79248" marT="39624" marB="39624" anchor="b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TIME</a:t>
                      </a:r>
                    </a:p>
                  </a:txBody>
                  <a:tcPr marL="79248" marR="79248" marT="39624" marB="39624" anchor="b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TIMING</a:t>
                      </a:r>
                    </a:p>
                  </a:txBody>
                  <a:tcPr marL="79248" marR="79248" marT="39624" marB="39624" anchor="b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DETAILS/TOPICS</a:t>
                      </a:r>
                    </a:p>
                  </a:txBody>
                  <a:tcPr marL="79248" marR="79248" marT="39624" marB="39624" anchor="b"/>
                </a:tc>
                <a:extLst>
                  <a:ext uri="{0D108BD9-81ED-4DB2-BD59-A6C34878D82A}">
                    <a16:rowId xmlns:a16="http://schemas.microsoft.com/office/drawing/2014/main" val="2940312111"/>
                  </a:ext>
                </a:extLst>
              </a:tr>
              <a:tr h="38018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Welcome and Introduction</a:t>
                      </a:r>
                    </a:p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Values Based Leadership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Hulsey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8:30am-9:45am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75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Presentation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Group Discussion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Participants complete the Discovering Your Values Activity </a:t>
                      </a: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2601277127"/>
                  </a:ext>
                </a:extLst>
              </a:tr>
              <a:tr h="4719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Break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9:45am-10:00am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1099567240"/>
                  </a:ext>
                </a:extLst>
              </a:tr>
              <a:tr h="38331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Communication</a:t>
                      </a:r>
                    </a:p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Presentations Skills Training 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Cromwell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10:00am-12:00pm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120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Presentation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Group activity </a:t>
                      </a: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87810924"/>
                  </a:ext>
                </a:extLst>
              </a:tr>
              <a:tr h="463677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Lunch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12:00pm-1:00pm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60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2037287149"/>
                  </a:ext>
                </a:extLst>
              </a:tr>
              <a:tr h="380535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Hogan Assessment Results</a:t>
                      </a:r>
                    </a:p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Communication and Persuasion 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Hulsey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1:00pm – 2:30pm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90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Review Results</a:t>
                      </a: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2175398999"/>
                  </a:ext>
                </a:extLst>
              </a:tr>
              <a:tr h="380535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Break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2:30pm-3:00 pm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>
                        <a:highlight>
                          <a:srgbClr val="FFFF00"/>
                        </a:highlight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3881868893"/>
                  </a:ext>
                </a:extLst>
              </a:tr>
              <a:tr h="53711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Group Coaching Meeting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Fons</a:t>
                      </a:r>
                    </a:p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Hulsey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3:00 pm – 5:00pm</a:t>
                      </a:r>
                    </a:p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120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Discussion of Leadership Goals and Challenges 360° Survey and Assessment Results Discussion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797768587"/>
                  </a:ext>
                </a:extLst>
              </a:tr>
              <a:tr h="537114"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1910740320"/>
                  </a:ext>
                </a:extLst>
              </a:tr>
              <a:tr h="537114"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606021923"/>
                  </a:ext>
                </a:extLst>
              </a:tr>
            </a:tbl>
          </a:graphicData>
        </a:graphic>
      </p:graphicFrame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E21DED49-94D7-A0C0-16E2-298EFFCEAD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7" y="33503"/>
            <a:ext cx="1242391" cy="745435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7671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811AA-587F-94C9-7D02-2C22158E3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183" y="247509"/>
            <a:ext cx="10579608" cy="368393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Day 2 – Wednesday, Sept. 11</a:t>
            </a: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80591850-5997-DBFA-BCB6-39E346BE50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274" y="50396"/>
            <a:ext cx="1271034" cy="76262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2712EEF-0C0A-0BDE-A377-2C2F1D4CC0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533509"/>
              </p:ext>
            </p:extLst>
          </p:nvPr>
        </p:nvGraphicFramePr>
        <p:xfrm>
          <a:off x="383183" y="813016"/>
          <a:ext cx="11545964" cy="569766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706750">
                  <a:extLst>
                    <a:ext uri="{9D8B030D-6E8A-4147-A177-3AD203B41FA5}">
                      <a16:colId xmlns:a16="http://schemas.microsoft.com/office/drawing/2014/main" val="500508712"/>
                    </a:ext>
                  </a:extLst>
                </a:gridCol>
                <a:gridCol w="2013469">
                  <a:extLst>
                    <a:ext uri="{9D8B030D-6E8A-4147-A177-3AD203B41FA5}">
                      <a16:colId xmlns:a16="http://schemas.microsoft.com/office/drawing/2014/main" val="2578285504"/>
                    </a:ext>
                  </a:extLst>
                </a:gridCol>
                <a:gridCol w="1898573">
                  <a:extLst>
                    <a:ext uri="{9D8B030D-6E8A-4147-A177-3AD203B41FA5}">
                      <a16:colId xmlns:a16="http://schemas.microsoft.com/office/drawing/2014/main" val="2915450074"/>
                    </a:ext>
                  </a:extLst>
                </a:gridCol>
                <a:gridCol w="1017950">
                  <a:extLst>
                    <a:ext uri="{9D8B030D-6E8A-4147-A177-3AD203B41FA5}">
                      <a16:colId xmlns:a16="http://schemas.microsoft.com/office/drawing/2014/main" val="1115537334"/>
                    </a:ext>
                  </a:extLst>
                </a:gridCol>
                <a:gridCol w="4909222">
                  <a:extLst>
                    <a:ext uri="{9D8B030D-6E8A-4147-A177-3AD203B41FA5}">
                      <a16:colId xmlns:a16="http://schemas.microsoft.com/office/drawing/2014/main" val="957169165"/>
                    </a:ext>
                  </a:extLst>
                </a:gridCol>
              </a:tblGrid>
              <a:tr h="55247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TOPIC</a:t>
                      </a:r>
                    </a:p>
                  </a:txBody>
                  <a:tcPr marL="79248" marR="79248" marT="39624" marB="39624" anchor="b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PRESENTERS</a:t>
                      </a:r>
                    </a:p>
                  </a:txBody>
                  <a:tcPr marL="79248" marR="79248" marT="39624" marB="39624" anchor="b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TIME</a:t>
                      </a:r>
                    </a:p>
                  </a:txBody>
                  <a:tcPr marL="79248" marR="79248" marT="39624" marB="39624" anchor="b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TIMING</a:t>
                      </a:r>
                    </a:p>
                  </a:txBody>
                  <a:tcPr marL="79248" marR="79248" marT="39624" marB="39624" anchor="b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DETAILS/TOPICS</a:t>
                      </a:r>
                    </a:p>
                  </a:txBody>
                  <a:tcPr marL="79248" marR="79248" marT="39624" marB="39624" anchor="b"/>
                </a:tc>
                <a:extLst>
                  <a:ext uri="{0D108BD9-81ED-4DB2-BD59-A6C34878D82A}">
                    <a16:rowId xmlns:a16="http://schemas.microsoft.com/office/drawing/2014/main" val="2940312111"/>
                  </a:ext>
                </a:extLst>
              </a:tr>
              <a:tr h="51343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Taking your Career to the Next Level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Hulsey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8:30am-9:30am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60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Review Harvard article – What to Ask the Person in the Mirror</a:t>
                      </a: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4159584188"/>
                  </a:ext>
                </a:extLst>
              </a:tr>
              <a:tr h="51343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Break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9:30am-9:45am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1099567240"/>
                  </a:ext>
                </a:extLst>
              </a:tr>
              <a:tr h="72994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Coaching, Feedback and Employee Development 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Fons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9:45am-11:45pm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120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Presentation and Group Discussion</a:t>
                      </a: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4289447145"/>
                  </a:ext>
                </a:extLst>
              </a:tr>
              <a:tr h="38820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LUNCH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12:00-1:00pm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3192962454"/>
                  </a:ext>
                </a:extLst>
              </a:tr>
              <a:tr h="1162957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Time Management/ Planning and Organization and Delegation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Hulsey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1:00pm – 2:30pm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90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Time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Management - Planning and Organization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Tactical versus Strategic Activities 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Delegation - Presentation and Quiz 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Planning and Organizing Discussion- break out groups</a:t>
                      </a: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3591065119"/>
                  </a:ext>
                </a:extLst>
              </a:tr>
              <a:tr h="296925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BREAK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2:30pm-3:00pm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2786469162"/>
                  </a:ext>
                </a:extLst>
              </a:tr>
              <a:tr h="94644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Emotional Intelligence 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Fons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3:00-5:00pm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120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Presentation and group discussion </a:t>
                      </a: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1201758086"/>
                  </a:ext>
                </a:extLst>
              </a:tr>
              <a:tr h="296925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Cocktail Hour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5:00pm-6:00pm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60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On the Terrace at The Club</a:t>
                      </a: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3053937290"/>
                  </a:ext>
                </a:extLst>
              </a:tr>
              <a:tr h="296925"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1344544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39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811AA-587F-94C9-7D02-2C22158E3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601" y="180147"/>
            <a:ext cx="10579608" cy="700697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Day 3 – Thursday, Sept. 12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2712EEF-0C0A-0BDE-A377-2C2F1D4CC0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9660944"/>
              </p:ext>
            </p:extLst>
          </p:nvPr>
        </p:nvGraphicFramePr>
        <p:xfrm>
          <a:off x="448459" y="911814"/>
          <a:ext cx="11599452" cy="579700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425451">
                  <a:extLst>
                    <a:ext uri="{9D8B030D-6E8A-4147-A177-3AD203B41FA5}">
                      <a16:colId xmlns:a16="http://schemas.microsoft.com/office/drawing/2014/main" val="500508712"/>
                    </a:ext>
                  </a:extLst>
                </a:gridCol>
                <a:gridCol w="1721547">
                  <a:extLst>
                    <a:ext uri="{9D8B030D-6E8A-4147-A177-3AD203B41FA5}">
                      <a16:colId xmlns:a16="http://schemas.microsoft.com/office/drawing/2014/main" val="2578285504"/>
                    </a:ext>
                  </a:extLst>
                </a:gridCol>
                <a:gridCol w="1833309">
                  <a:extLst>
                    <a:ext uri="{9D8B030D-6E8A-4147-A177-3AD203B41FA5}">
                      <a16:colId xmlns:a16="http://schemas.microsoft.com/office/drawing/2014/main" val="2915450074"/>
                    </a:ext>
                  </a:extLst>
                </a:gridCol>
                <a:gridCol w="1227387">
                  <a:extLst>
                    <a:ext uri="{9D8B030D-6E8A-4147-A177-3AD203B41FA5}">
                      <a16:colId xmlns:a16="http://schemas.microsoft.com/office/drawing/2014/main" val="1115537334"/>
                    </a:ext>
                  </a:extLst>
                </a:gridCol>
                <a:gridCol w="3391758">
                  <a:extLst>
                    <a:ext uri="{9D8B030D-6E8A-4147-A177-3AD203B41FA5}">
                      <a16:colId xmlns:a16="http://schemas.microsoft.com/office/drawing/2014/main" val="957169165"/>
                    </a:ext>
                  </a:extLst>
                </a:gridCol>
              </a:tblGrid>
              <a:tr h="487194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TOPIC</a:t>
                      </a:r>
                    </a:p>
                  </a:txBody>
                  <a:tcPr marL="79248" marR="79248" marT="39624" marB="39624" anchor="b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PRESENTERS</a:t>
                      </a:r>
                    </a:p>
                  </a:txBody>
                  <a:tcPr marL="79248" marR="79248" marT="39624" marB="39624" anchor="b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TIME</a:t>
                      </a:r>
                    </a:p>
                  </a:txBody>
                  <a:tcPr marL="79248" marR="79248" marT="39624" marB="39624" anchor="b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TIMING</a:t>
                      </a:r>
                    </a:p>
                  </a:txBody>
                  <a:tcPr marL="79248" marR="79248" marT="39624" marB="39624" anchor="b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DETAILS/TOPICS</a:t>
                      </a:r>
                    </a:p>
                  </a:txBody>
                  <a:tcPr marL="79248" marR="79248" marT="39624" marB="39624" anchor="b"/>
                </a:tc>
                <a:extLst>
                  <a:ext uri="{0D108BD9-81ED-4DB2-BD59-A6C34878D82A}">
                    <a16:rowId xmlns:a16="http://schemas.microsoft.com/office/drawing/2014/main" val="2940312111"/>
                  </a:ext>
                </a:extLst>
              </a:tr>
              <a:tr h="73762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Coaching case studies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Fons 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8:30am-9:45am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75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Participants create real life coaching scenarios for group discussion</a:t>
                      </a: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3245872401"/>
                  </a:ext>
                </a:extLst>
              </a:tr>
              <a:tr h="30005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Break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9:45am-10:00am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2726774610"/>
                  </a:ext>
                </a:extLst>
              </a:tr>
              <a:tr h="51884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Difficult Conversations and Conflict Management 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Powell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10:30am-12:00pm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90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Presentation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Review conflict style survey results</a:t>
                      </a: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680860482"/>
                  </a:ext>
                </a:extLst>
              </a:tr>
              <a:tr h="48719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LUNCH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12:00-1:00pm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1099567240"/>
                  </a:ext>
                </a:extLst>
              </a:tr>
              <a:tr h="73762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Individual Presentations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Cromwell and Hulsey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1:00pm-2:30pm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90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Participants make their final presentation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Audience provides written feedback</a:t>
                      </a: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2913397941"/>
                  </a:ext>
                </a:extLst>
              </a:tr>
              <a:tr h="396845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BREAK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2:30pm-2:45pm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1686647312"/>
                  </a:ext>
                </a:extLst>
              </a:tr>
              <a:tr h="7376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Individual Development Plan Activity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Wrap Up and Adjourn </a:t>
                      </a:r>
                    </a:p>
                    <a:p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Hulsey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2:45pm-3:30pm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45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All Participants</a:t>
                      </a: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2037287149"/>
                  </a:ext>
                </a:extLst>
              </a:tr>
              <a:tr h="139399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Post seminar Coaching session; In person or virtual 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Powell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TBD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60 minutes</a:t>
                      </a:r>
                    </a:p>
                  </a:txBody>
                  <a:tcPr marL="79248" marR="79248" marT="39624" marB="39624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Follow-up Coaching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Each participant will receive a Leadership Development Report  and a coaching session to discuss the results/ recommendations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9248" marR="79248" marT="39624" marB="39624"/>
                </a:tc>
                <a:extLst>
                  <a:ext uri="{0D108BD9-81ED-4DB2-BD59-A6C34878D82A}">
                    <a16:rowId xmlns:a16="http://schemas.microsoft.com/office/drawing/2014/main" val="797768587"/>
                  </a:ext>
                </a:extLst>
              </a:tr>
            </a:tbl>
          </a:graphicData>
        </a:graphic>
      </p:graphicFrame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7767BA54-5395-8F74-DC09-278D4E58E6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4626" y="68319"/>
            <a:ext cx="1192774" cy="715665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11613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336</Words>
  <Application>Microsoft Office PowerPoint</Application>
  <PresentationFormat>Widescreen</PresentationFormat>
  <Paragraphs>127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Cambria</vt:lpstr>
      <vt:lpstr>Office Theme</vt:lpstr>
      <vt:lpstr>Day 1- Tuesday, Sept. 10</vt:lpstr>
      <vt:lpstr>Day 2 – Wednesday, Sept. 11</vt:lpstr>
      <vt:lpstr>Day 3 – Thursday, Sept. 12 </vt:lpstr>
    </vt:vector>
  </TitlesOfParts>
  <Company>Coca-Cola United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Blaine Stokes</dc:creator>
  <cp:lastModifiedBy>Duncan Hulsey</cp:lastModifiedBy>
  <cp:revision>31</cp:revision>
  <dcterms:created xsi:type="dcterms:W3CDTF">2023-06-19T23:18:10Z</dcterms:created>
  <dcterms:modified xsi:type="dcterms:W3CDTF">2024-09-03T11:00:47Z</dcterms:modified>
</cp:coreProperties>
</file>